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layfair Displ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fairDispl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layfairDisplay-italic.fntdata"/><Relationship Id="rId6" Type="http://schemas.openxmlformats.org/officeDocument/2006/relationships/slide" Target="slides/slide1.xml"/><Relationship Id="rId18" Type="http://schemas.openxmlformats.org/officeDocument/2006/relationships/font" Target="fonts/PlayfairDispl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f7a3a31be1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1f7a3a31be1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Full text slide</a:t>
            </a:r>
            <a:endParaRPr/>
          </a:p>
        </p:txBody>
      </p:sp>
      <p:sp>
        <p:nvSpPr>
          <p:cNvPr id="173" name="Google Shape;173;g1f7a3a31be1_0_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f7a3a31be1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1f7a3a31be1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Full text slide</a:t>
            </a:r>
            <a:endParaRPr/>
          </a:p>
        </p:txBody>
      </p:sp>
      <p:sp>
        <p:nvSpPr>
          <p:cNvPr id="184" name="Google Shape;184;g1f7a3a31be1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General introduction slide</a:t>
            </a:r>
            <a:endParaRPr/>
          </a:p>
        </p:txBody>
      </p:sp>
      <p:sp>
        <p:nvSpPr>
          <p:cNvPr id="72" name="Google Shape;7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General introduction slide</a:t>
            </a:r>
            <a:endParaRPr/>
          </a:p>
        </p:txBody>
      </p:sp>
      <p:sp>
        <p:nvSpPr>
          <p:cNvPr id="82" name="Google Shape;8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Full text slide</a:t>
            </a:r>
            <a:endParaRPr/>
          </a:p>
        </p:txBody>
      </p:sp>
      <p:sp>
        <p:nvSpPr>
          <p:cNvPr id="94" name="Google Shape;94;p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f7cfb53f0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f7cfb53f0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1f7cfb53f05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f7a3a31be1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1f7a3a31be1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Full text slide</a:t>
            </a:r>
            <a:endParaRPr/>
          </a:p>
        </p:txBody>
      </p:sp>
      <p:sp>
        <p:nvSpPr>
          <p:cNvPr id="123" name="Google Shape;123;g1f7a3a31be1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f7cfb53f05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1f7cfb53f05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Full text slide</a:t>
            </a:r>
            <a:endParaRPr/>
          </a:p>
        </p:txBody>
      </p:sp>
      <p:sp>
        <p:nvSpPr>
          <p:cNvPr id="134" name="Google Shape;134;g1f7cfb53f05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Full text slide</a:t>
            </a:r>
            <a:endParaRPr/>
          </a:p>
        </p:txBody>
      </p:sp>
      <p:sp>
        <p:nvSpPr>
          <p:cNvPr id="149" name="Google Shape;14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f7a3a31be1_0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1f7a3a31be1_0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Full text slide</a:t>
            </a:r>
            <a:endParaRPr/>
          </a:p>
        </p:txBody>
      </p:sp>
      <p:sp>
        <p:nvSpPr>
          <p:cNvPr id="160" name="Google Shape;160;g1f7a3a31be1_0_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Grid Blocks">
  <p:cSld name="Photo Grid Block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 rot="5400000">
            <a:off x="4522951" y="-4522949"/>
            <a:ext cx="98100" cy="9144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mbry-Riddle wordmark" id="48" name="Google Shape;48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88406" y="249508"/>
            <a:ext cx="1371601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>
            <p:ph idx="2" type="pic"/>
          </p:nvPr>
        </p:nvSpPr>
        <p:spPr>
          <a:xfrm>
            <a:off x="549340" y="822624"/>
            <a:ext cx="1899300" cy="19008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1"/>
          <p:cNvSpPr/>
          <p:nvPr/>
        </p:nvSpPr>
        <p:spPr>
          <a:xfrm>
            <a:off x="2600943" y="822623"/>
            <a:ext cx="1899300" cy="1900800"/>
          </a:xfrm>
          <a:prstGeom prst="rect">
            <a:avLst/>
          </a:prstGeom>
          <a:solidFill>
            <a:srgbClr val="FCC10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highlight>
                <a:srgbClr val="FCC1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11"/>
          <p:cNvSpPr/>
          <p:nvPr>
            <p:ph idx="3" type="pic"/>
          </p:nvPr>
        </p:nvSpPr>
        <p:spPr>
          <a:xfrm>
            <a:off x="4658984" y="822624"/>
            <a:ext cx="1899300" cy="190080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11"/>
          <p:cNvSpPr/>
          <p:nvPr>
            <p:ph idx="4" type="pic"/>
          </p:nvPr>
        </p:nvSpPr>
        <p:spPr>
          <a:xfrm>
            <a:off x="6710587" y="822624"/>
            <a:ext cx="1899300" cy="1900800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p11"/>
          <p:cNvSpPr/>
          <p:nvPr/>
        </p:nvSpPr>
        <p:spPr>
          <a:xfrm>
            <a:off x="549340" y="2885900"/>
            <a:ext cx="1899300" cy="19008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highlight>
                <a:srgbClr val="FCC1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1"/>
          <p:cNvSpPr/>
          <p:nvPr>
            <p:ph idx="5" type="pic"/>
          </p:nvPr>
        </p:nvSpPr>
        <p:spPr>
          <a:xfrm>
            <a:off x="2600943" y="2886620"/>
            <a:ext cx="1899300" cy="19008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11"/>
          <p:cNvSpPr/>
          <p:nvPr>
            <p:ph idx="6" type="pic"/>
          </p:nvPr>
        </p:nvSpPr>
        <p:spPr>
          <a:xfrm>
            <a:off x="4658984" y="2886620"/>
            <a:ext cx="1899300" cy="19008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11"/>
          <p:cNvSpPr/>
          <p:nvPr/>
        </p:nvSpPr>
        <p:spPr>
          <a:xfrm>
            <a:off x="6710588" y="2885900"/>
            <a:ext cx="1915200" cy="1901400"/>
          </a:xfrm>
          <a:prstGeom prst="rect">
            <a:avLst/>
          </a:prstGeom>
          <a:solidFill>
            <a:srgbClr val="00509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hoto Blue Overlay">
  <p:cSld name="Full Photo Blue Overla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/>
          <p:nvPr>
            <p:ph idx="2" type="pic"/>
          </p:nvPr>
        </p:nvSpPr>
        <p:spPr>
          <a:xfrm>
            <a:off x="0" y="97973"/>
            <a:ext cx="9144000" cy="50454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2"/>
          <p:cNvSpPr/>
          <p:nvPr/>
        </p:nvSpPr>
        <p:spPr>
          <a:xfrm rot="5400000">
            <a:off x="4522951" y="-4522949"/>
            <a:ext cx="98100" cy="9144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2"/>
          <p:cNvSpPr/>
          <p:nvPr/>
        </p:nvSpPr>
        <p:spPr>
          <a:xfrm>
            <a:off x="1" y="97974"/>
            <a:ext cx="9144000" cy="5045400"/>
          </a:xfrm>
          <a:prstGeom prst="rect">
            <a:avLst/>
          </a:prstGeom>
          <a:solidFill>
            <a:srgbClr val="00509A">
              <a:alpha val="87843"/>
            </a:srgbClr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and Eagle Slide">
  <p:cSld name="Bar and Eagle Slid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rot="5400000">
            <a:off x="4522951" y="-4522949"/>
            <a:ext cx="98100" cy="9144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mbry-Riddle wordmark." id="18" name="Google Shape;1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88406" y="249508"/>
            <a:ext cx="1371601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ue Slide">
  <p:cSld name="Blue Slide">
    <p:bg>
      <p:bgPr>
        <a:solidFill>
          <a:srgbClr val="00509A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rot="5400000">
            <a:off x="2000250" y="-2000248"/>
            <a:ext cx="5143500" cy="9144000"/>
          </a:xfrm>
          <a:prstGeom prst="rect">
            <a:avLst/>
          </a:prstGeom>
          <a:solidFill>
            <a:srgbClr val="00509A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y Slide">
  <p:cSld name="Grey Slid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 rot="5400000">
            <a:off x="2000250" y="-2000248"/>
            <a:ext cx="5143500" cy="9144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hoto Slide">
  <p:cSld name="Full Photo Slid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/>
          <p:nvPr>
            <p:ph idx="2" type="pic"/>
          </p:nvPr>
        </p:nvSpPr>
        <p:spPr>
          <a:xfrm>
            <a:off x="0" y="97973"/>
            <a:ext cx="9144000" cy="5045400"/>
          </a:xfrm>
          <a:prstGeom prst="rect">
            <a:avLst/>
          </a:prstGeom>
          <a:noFill/>
          <a:ln>
            <a:noFill/>
          </a:ln>
        </p:spPr>
      </p:sp>
      <p:sp>
        <p:nvSpPr>
          <p:cNvPr id="25" name="Google Shape;25;p6"/>
          <p:cNvSpPr/>
          <p:nvPr/>
        </p:nvSpPr>
        <p:spPr>
          <a:xfrm rot="5400000">
            <a:off x="4522951" y="-4522949"/>
            <a:ext cx="98100" cy="9144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Right">
  <p:cSld name="Picture Righ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/>
          <p:nvPr>
            <p:ph idx="2" type="pic"/>
          </p:nvPr>
        </p:nvSpPr>
        <p:spPr>
          <a:xfrm>
            <a:off x="4572000" y="97974"/>
            <a:ext cx="4572000" cy="50454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7"/>
          <p:cNvSpPr/>
          <p:nvPr/>
        </p:nvSpPr>
        <p:spPr>
          <a:xfrm rot="5400000">
            <a:off x="4522951" y="-4522949"/>
            <a:ext cx="98100" cy="9144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mbry-Riddle wordmark" id="29" name="Google Shape;2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89572" y="249508"/>
            <a:ext cx="1371601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y Bottom">
  <p:cSld name="Grey Bottom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/>
          <p:nvPr/>
        </p:nvSpPr>
        <p:spPr>
          <a:xfrm>
            <a:off x="3116" y="1812472"/>
            <a:ext cx="9141000" cy="3330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8"/>
          <p:cNvSpPr/>
          <p:nvPr/>
        </p:nvSpPr>
        <p:spPr>
          <a:xfrm rot="5400000">
            <a:off x="4522951" y="-4522949"/>
            <a:ext cx="98100" cy="9144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mbry-Riddle wordmark" id="33" name="Google Shape;3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88406" y="249508"/>
            <a:ext cx="1371601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Grid 2">
  <p:cSld name="Photo Grid 2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>
            <p:ph idx="2" type="pic"/>
          </p:nvPr>
        </p:nvSpPr>
        <p:spPr>
          <a:xfrm>
            <a:off x="4658984" y="822623"/>
            <a:ext cx="3950700" cy="39648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9"/>
          <p:cNvSpPr/>
          <p:nvPr/>
        </p:nvSpPr>
        <p:spPr>
          <a:xfrm rot="5400000">
            <a:off x="4522951" y="-4522949"/>
            <a:ext cx="98100" cy="9144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9"/>
          <p:cNvSpPr/>
          <p:nvPr>
            <p:ph idx="3" type="pic"/>
          </p:nvPr>
        </p:nvSpPr>
        <p:spPr>
          <a:xfrm>
            <a:off x="549340" y="822623"/>
            <a:ext cx="3950700" cy="3964800"/>
          </a:xfrm>
          <a:prstGeom prst="rect">
            <a:avLst/>
          </a:prstGeom>
          <a:noFill/>
          <a:ln>
            <a:noFill/>
          </a:ln>
        </p:spPr>
      </p:sp>
      <p:pic>
        <p:nvPicPr>
          <p:cNvPr descr="Embry-Riddle wordmark." id="38" name="Google Shape;3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88406" y="249508"/>
            <a:ext cx="1371601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Grid 4">
  <p:cSld name="Photo Grid 4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/>
          <p:nvPr/>
        </p:nvSpPr>
        <p:spPr>
          <a:xfrm rot="5400000">
            <a:off x="4522951" y="-4522949"/>
            <a:ext cx="98100" cy="9144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mbry-Riddle wordmark" id="41" name="Google Shape;4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88406" y="249508"/>
            <a:ext cx="1371601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/>
          <p:nvPr>
            <p:ph idx="2" type="pic"/>
          </p:nvPr>
        </p:nvSpPr>
        <p:spPr>
          <a:xfrm>
            <a:off x="549340" y="822623"/>
            <a:ext cx="3950700" cy="19008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10"/>
          <p:cNvSpPr/>
          <p:nvPr>
            <p:ph idx="3" type="pic"/>
          </p:nvPr>
        </p:nvSpPr>
        <p:spPr>
          <a:xfrm>
            <a:off x="549340" y="2886619"/>
            <a:ext cx="1899300" cy="19008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10"/>
          <p:cNvSpPr/>
          <p:nvPr>
            <p:ph idx="4" type="pic"/>
          </p:nvPr>
        </p:nvSpPr>
        <p:spPr>
          <a:xfrm>
            <a:off x="2600943" y="2886619"/>
            <a:ext cx="1899300" cy="19008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10"/>
          <p:cNvSpPr/>
          <p:nvPr>
            <p:ph idx="5" type="pic"/>
          </p:nvPr>
        </p:nvSpPr>
        <p:spPr>
          <a:xfrm>
            <a:off x="4658984" y="822623"/>
            <a:ext cx="3950700" cy="3964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5000"/>
              <a:buFont typeface="Arial"/>
              <a:buNone/>
              <a:defRPr b="0" i="0" sz="5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1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9.gif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/>
          <p:nvPr>
            <p:ph idx="4294967295" type="title"/>
          </p:nvPr>
        </p:nvSpPr>
        <p:spPr>
          <a:xfrm>
            <a:off x="1598624" y="331503"/>
            <a:ext cx="5946900" cy="1870200"/>
          </a:xfrm>
          <a:prstGeom prst="rect">
            <a:avLst/>
          </a:prstGeom>
          <a:noFill/>
          <a:ln>
            <a:noFill/>
          </a:ln>
          <a:effectLst>
            <a:outerShdw blurRad="171450" rotWithShape="0" algn="bl" dir="5400000" dist="85725">
              <a:srgbClr val="000000"/>
            </a:outerShdw>
          </a:effectLst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lang="en-US" sz="3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INTEGRATED SPACECRAFT AUTONOMOUS ATTITUDE CONTROL TESTBED (ISAAC)</a:t>
            </a:r>
            <a:endParaRPr b="1" sz="33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888926" y="1809225"/>
            <a:ext cx="74358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-US" sz="1600" cap="small">
                <a:solidFill>
                  <a:srgbClr val="FFFFFF"/>
                </a:solidFill>
              </a:rPr>
              <a:t>Authors: </a:t>
            </a:r>
            <a:r>
              <a:rPr lang="en-US" sz="1600" cap="small">
                <a:solidFill>
                  <a:srgbClr val="FFFFFF"/>
                </a:solidFill>
              </a:rPr>
              <a:t>Jacob Romeo, Dylan Ballback, Kyle Fox, and Dr. Sergey Drakunov</a:t>
            </a:r>
            <a:endParaRPr sz="1600" cap="small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8E71C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" name="Google Shape;67;p13"/>
          <p:cNvSpPr/>
          <p:nvPr/>
        </p:nvSpPr>
        <p:spPr>
          <a:xfrm>
            <a:off x="190181" y="4280600"/>
            <a:ext cx="8653200" cy="650100"/>
          </a:xfrm>
          <a:prstGeom prst="rect">
            <a:avLst/>
          </a:prstGeom>
          <a:solidFill>
            <a:srgbClr val="00509A"/>
          </a:solidFill>
          <a:ln cap="flat" cmpd="sng" w="9525">
            <a:solidFill>
              <a:srgbClr val="31538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30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000" cap="small">
                <a:solidFill>
                  <a:schemeClr val="lt1"/>
                </a:solidFill>
              </a:rPr>
              <a:t>Keywords: </a:t>
            </a:r>
            <a:r>
              <a:rPr lang="en-US" sz="1000" cap="small">
                <a:solidFill>
                  <a:schemeClr val="lt1"/>
                </a:solidFill>
              </a:rPr>
              <a:t>Spacecraft Controls, Education, Hardware-in-the-loop, Pneumatic, 3D-Printing, Testbed, Open-Sourced, IMU, Sliding-Mode Controller</a:t>
            </a:r>
            <a:endParaRPr sz="1000" cap="small">
              <a:solidFill>
                <a:schemeClr val="lt1"/>
              </a:solidFill>
            </a:endParaRPr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3228" y="2678311"/>
            <a:ext cx="1797695" cy="16022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/>
          <p:nvPr/>
        </p:nvSpPr>
        <p:spPr>
          <a:xfrm>
            <a:off x="7581413" y="176419"/>
            <a:ext cx="1462800" cy="37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76" name="Google Shape;176;p22"/>
          <p:cNvSpPr txBox="1"/>
          <p:nvPr>
            <p:ph idx="4294967295" type="title"/>
          </p:nvPr>
        </p:nvSpPr>
        <p:spPr>
          <a:xfrm>
            <a:off x="0" y="101444"/>
            <a:ext cx="57438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5000"/>
              <a:buFont typeface="Arial"/>
              <a:buNone/>
            </a:pPr>
            <a:r>
              <a:rPr b="1" lang="en-US" sz="4500"/>
              <a:t>FUTURE WORKS</a:t>
            </a:r>
            <a:endParaRPr b="1" i="0" sz="45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415731" y="908594"/>
            <a:ext cx="8200500" cy="15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655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700"/>
              <a:buChar char="●"/>
            </a:pPr>
            <a:r>
              <a:rPr lang="en-US" sz="1700">
                <a:solidFill>
                  <a:srgbClr val="00509A"/>
                </a:solidFill>
              </a:rPr>
              <a:t>ISAAC will be tested in two and three dimensions.</a:t>
            </a:r>
            <a:endParaRPr sz="1700">
              <a:solidFill>
                <a:srgbClr val="00509A"/>
              </a:solidFill>
            </a:endParaRPr>
          </a:p>
          <a:p>
            <a:pPr indent="-33655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700"/>
              <a:buChar char="○"/>
            </a:pPr>
            <a:r>
              <a:rPr lang="en-US" sz="1700">
                <a:solidFill>
                  <a:srgbClr val="00509A"/>
                </a:solidFill>
              </a:rPr>
              <a:t>Will be using quaternion controller. </a:t>
            </a:r>
            <a:endParaRPr sz="1700">
              <a:solidFill>
                <a:srgbClr val="00509A"/>
              </a:solidFill>
            </a:endParaRPr>
          </a:p>
          <a:p>
            <a:pPr indent="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509A"/>
              </a:solidFill>
            </a:endParaRPr>
          </a:p>
          <a:p>
            <a:pPr indent="-33655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700"/>
              <a:buChar char="●"/>
            </a:pPr>
            <a:r>
              <a:rPr lang="en-US" sz="1700">
                <a:solidFill>
                  <a:srgbClr val="00509A"/>
                </a:solidFill>
              </a:rPr>
              <a:t>Website will implement tutorials and more examples for beginners.</a:t>
            </a:r>
            <a:endParaRPr sz="1700">
              <a:solidFill>
                <a:srgbClr val="00509A"/>
              </a:solidFill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509A"/>
              </a:solidFill>
            </a:endParaRPr>
          </a:p>
          <a:p>
            <a:pPr indent="-33655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700"/>
              <a:buChar char="●"/>
            </a:pPr>
            <a:r>
              <a:rPr lang="en-US" sz="1700">
                <a:solidFill>
                  <a:srgbClr val="00509A"/>
                </a:solidFill>
              </a:rPr>
              <a:t>Real-time Unity simulations of ISAAC will </a:t>
            </a:r>
            <a:r>
              <a:rPr lang="en-US" sz="1700">
                <a:solidFill>
                  <a:srgbClr val="00509A"/>
                </a:solidFill>
              </a:rPr>
              <a:t>display</a:t>
            </a:r>
            <a:r>
              <a:rPr lang="en-US" sz="1700">
                <a:solidFill>
                  <a:srgbClr val="00509A"/>
                </a:solidFill>
              </a:rPr>
              <a:t> on easycontrols.</a:t>
            </a:r>
            <a:endParaRPr sz="1700">
              <a:solidFill>
                <a:srgbClr val="00509A"/>
              </a:solidFill>
            </a:endParaRPr>
          </a:p>
        </p:txBody>
      </p:sp>
      <p:pic>
        <p:nvPicPr>
          <p:cNvPr id="178" name="Google Shape;17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158" y="176425"/>
            <a:ext cx="1540075" cy="57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913" y="2584085"/>
            <a:ext cx="3466224" cy="24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4311" y="2610319"/>
            <a:ext cx="3321722" cy="2381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/>
          <p:nvPr/>
        </p:nvSpPr>
        <p:spPr>
          <a:xfrm>
            <a:off x="7581413" y="176419"/>
            <a:ext cx="1462800" cy="37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87" name="Google Shape;187;p23"/>
          <p:cNvSpPr txBox="1"/>
          <p:nvPr>
            <p:ph idx="4294967295" type="title"/>
          </p:nvPr>
        </p:nvSpPr>
        <p:spPr>
          <a:xfrm>
            <a:off x="2434362" y="1360244"/>
            <a:ext cx="42753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5000"/>
              <a:buFont typeface="Arial"/>
              <a:buNone/>
            </a:pPr>
            <a:r>
              <a:rPr b="1" lang="en-US" sz="4500"/>
              <a:t>QUESTIONS</a:t>
            </a:r>
            <a:endParaRPr b="1" i="0" sz="45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3153" y="2797386"/>
            <a:ext cx="1797695" cy="1602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4158" y="176425"/>
            <a:ext cx="1540075" cy="57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idx="4294967295" type="title"/>
          </p:nvPr>
        </p:nvSpPr>
        <p:spPr>
          <a:xfrm>
            <a:off x="14716" y="100919"/>
            <a:ext cx="58425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5000"/>
              <a:buFont typeface="Arial"/>
              <a:buNone/>
            </a:pPr>
            <a:r>
              <a:rPr b="1" lang="en-US" sz="4500"/>
              <a:t> </a:t>
            </a:r>
            <a:r>
              <a:rPr b="1" i="0" lang="en-US" sz="45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1" i="0" sz="45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282425" y="1467650"/>
            <a:ext cx="5472000" cy="28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667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600"/>
              <a:buChar char="●"/>
            </a:pPr>
            <a:r>
              <a:rPr lang="en-US" sz="1600">
                <a:solidFill>
                  <a:srgbClr val="00509A"/>
                </a:solidFill>
              </a:rPr>
              <a:t>Spacecraft</a:t>
            </a:r>
            <a:r>
              <a:rPr lang="en-US" sz="1600">
                <a:solidFill>
                  <a:srgbClr val="00509A"/>
                </a:solidFill>
              </a:rPr>
              <a:t> Attitude Controls </a:t>
            </a:r>
            <a:r>
              <a:rPr lang="en-US" sz="1600">
                <a:solidFill>
                  <a:srgbClr val="00509A"/>
                </a:solidFill>
              </a:rPr>
              <a:t>mathematics</a:t>
            </a:r>
            <a:r>
              <a:rPr lang="en-US" sz="1600">
                <a:solidFill>
                  <a:srgbClr val="00509A"/>
                </a:solidFill>
              </a:rPr>
              <a:t> are commonly very abstract. </a:t>
            </a:r>
            <a:endParaRPr sz="1600">
              <a:solidFill>
                <a:srgbClr val="00509A"/>
              </a:solidFill>
            </a:endParaRPr>
          </a:p>
          <a:p>
            <a:pPr indent="-266700" lvl="1" marL="6858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600"/>
              <a:buChar char="○"/>
            </a:pPr>
            <a:r>
              <a:rPr lang="en-US" sz="1600">
                <a:solidFill>
                  <a:srgbClr val="00509A"/>
                </a:solidFill>
              </a:rPr>
              <a:t>Hard to visualize </a:t>
            </a:r>
            <a:r>
              <a:rPr lang="en-US" sz="1600">
                <a:solidFill>
                  <a:srgbClr val="00509A"/>
                </a:solidFill>
              </a:rPr>
              <a:t>concepts. </a:t>
            </a:r>
            <a:endParaRPr sz="1600">
              <a:solidFill>
                <a:srgbClr val="00509A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509A"/>
              </a:solidFill>
            </a:endParaRPr>
          </a:p>
          <a:p>
            <a:pPr indent="-266700" lvl="0" marL="34290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600"/>
              <a:buChar char="●"/>
            </a:pPr>
            <a:r>
              <a:rPr lang="en-US" sz="1600">
                <a:solidFill>
                  <a:srgbClr val="00509A"/>
                </a:solidFill>
              </a:rPr>
              <a:t>Creating educational tool for students/researchers for spacecraft attitude dynamics and controls. </a:t>
            </a:r>
            <a:endParaRPr sz="1600">
              <a:solidFill>
                <a:srgbClr val="00509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509A"/>
              </a:solidFill>
            </a:endParaRPr>
          </a:p>
          <a:p>
            <a:pPr indent="-266700" lvl="0" marL="34290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600"/>
              <a:buChar char="●"/>
            </a:pPr>
            <a:r>
              <a:rPr lang="en-US" sz="1600">
                <a:solidFill>
                  <a:srgbClr val="00509A"/>
                </a:solidFill>
              </a:rPr>
              <a:t>3D printed with cost effective consumer electronics.</a:t>
            </a:r>
            <a:endParaRPr sz="1600">
              <a:solidFill>
                <a:srgbClr val="00509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509A"/>
              </a:solidFill>
            </a:endParaRPr>
          </a:p>
          <a:p>
            <a:pPr indent="-266700" lvl="0" marL="34290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600"/>
              <a:buChar char="●"/>
            </a:pPr>
            <a:r>
              <a:rPr lang="en-US" sz="1600">
                <a:solidFill>
                  <a:srgbClr val="00509A"/>
                </a:solidFill>
              </a:rPr>
              <a:t>Website makes the hardware accessible to users.</a:t>
            </a:r>
            <a:endParaRPr sz="1600">
              <a:solidFill>
                <a:srgbClr val="00509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509A"/>
              </a:solidFill>
            </a:endParaRPr>
          </a:p>
        </p:txBody>
      </p:sp>
      <p:sp>
        <p:nvSpPr>
          <p:cNvPr id="76" name="Google Shape;76;p14"/>
          <p:cNvSpPr/>
          <p:nvPr/>
        </p:nvSpPr>
        <p:spPr>
          <a:xfrm>
            <a:off x="7581413" y="176419"/>
            <a:ext cx="1462800" cy="37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7237" y="1973988"/>
            <a:ext cx="3139951" cy="2840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4158" y="176425"/>
            <a:ext cx="1540075" cy="57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idx="4294967295" type="title"/>
          </p:nvPr>
        </p:nvSpPr>
        <p:spPr>
          <a:xfrm>
            <a:off x="0" y="111300"/>
            <a:ext cx="50556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5000"/>
              <a:buFont typeface="Arial"/>
              <a:buNone/>
            </a:pPr>
            <a:r>
              <a:rPr b="1" lang="en-US" sz="4500"/>
              <a:t> BACKGROUND </a:t>
            </a:r>
            <a:endParaRPr b="1" i="0" sz="45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978" y="1256711"/>
            <a:ext cx="8920036" cy="2630100"/>
          </a:xfrm>
          <a:prstGeom prst="rect">
            <a:avLst/>
          </a:prstGeom>
          <a:noFill/>
          <a:ln cap="rnd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6" name="Google Shape;86;p15"/>
          <p:cNvSpPr/>
          <p:nvPr/>
        </p:nvSpPr>
        <p:spPr>
          <a:xfrm>
            <a:off x="444725" y="4036400"/>
            <a:ext cx="1962900" cy="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509A"/>
                </a:solidFill>
              </a:rPr>
              <a:t>NASA Swampworks </a:t>
            </a:r>
            <a:endParaRPr sz="1500">
              <a:solidFill>
                <a:srgbClr val="00509A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509A"/>
                </a:solidFill>
              </a:rPr>
              <a:t>FreeFlyer</a:t>
            </a:r>
            <a:endParaRPr sz="1500">
              <a:solidFill>
                <a:srgbClr val="00509A"/>
              </a:solidFill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3198525" y="4094475"/>
            <a:ext cx="1462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509A"/>
                </a:solidFill>
              </a:rPr>
              <a:t>V2 Spacecraft</a:t>
            </a:r>
            <a:endParaRPr sz="1500"/>
          </a:p>
        </p:txBody>
      </p:sp>
      <p:sp>
        <p:nvSpPr>
          <p:cNvPr id="88" name="Google Shape;88;p15"/>
          <p:cNvSpPr txBox="1"/>
          <p:nvPr/>
        </p:nvSpPr>
        <p:spPr>
          <a:xfrm>
            <a:off x="5965225" y="4094475"/>
            <a:ext cx="22878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509A"/>
                </a:solidFill>
              </a:rPr>
              <a:t>V3 Spacecraft/Gimbal Rings</a:t>
            </a:r>
            <a:endParaRPr sz="1500"/>
          </a:p>
        </p:txBody>
      </p:sp>
      <p:sp>
        <p:nvSpPr>
          <p:cNvPr id="89" name="Google Shape;89;p15"/>
          <p:cNvSpPr/>
          <p:nvPr/>
        </p:nvSpPr>
        <p:spPr>
          <a:xfrm>
            <a:off x="7581413" y="176419"/>
            <a:ext cx="1462800" cy="37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90" name="Google Shape;9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4158" y="176425"/>
            <a:ext cx="1540075" cy="57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/>
          <p:nvPr/>
        </p:nvSpPr>
        <p:spPr>
          <a:xfrm>
            <a:off x="7581413" y="176419"/>
            <a:ext cx="1462800" cy="37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97" name="Google Shape;97;p16"/>
          <p:cNvSpPr txBox="1"/>
          <p:nvPr>
            <p:ph idx="4294967295" type="title"/>
          </p:nvPr>
        </p:nvSpPr>
        <p:spPr>
          <a:xfrm>
            <a:off x="2588" y="121469"/>
            <a:ext cx="74994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5000"/>
              <a:buFont typeface="Arial"/>
              <a:buNone/>
            </a:pPr>
            <a:r>
              <a:rPr b="1" lang="en-US" sz="4500"/>
              <a:t> </a:t>
            </a:r>
            <a:r>
              <a:rPr b="1" lang="en-US" sz="4500"/>
              <a:t>DESIGN AND ASSEMBLY</a:t>
            </a:r>
            <a:endParaRPr b="1" i="0" sz="45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158" y="176425"/>
            <a:ext cx="1540075" cy="57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050" y="1421612"/>
            <a:ext cx="3779324" cy="29643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6"/>
          <p:cNvCxnSpPr/>
          <p:nvPr/>
        </p:nvCxnSpPr>
        <p:spPr>
          <a:xfrm flipH="1">
            <a:off x="2866700" y="1421600"/>
            <a:ext cx="903900" cy="584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6"/>
          <p:cNvCxnSpPr/>
          <p:nvPr/>
        </p:nvCxnSpPr>
        <p:spPr>
          <a:xfrm rot="10800000">
            <a:off x="2060850" y="3837550"/>
            <a:ext cx="1272900" cy="548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" name="Google Shape;102;p16"/>
          <p:cNvSpPr txBox="1"/>
          <p:nvPr/>
        </p:nvSpPr>
        <p:spPr>
          <a:xfrm>
            <a:off x="3679000" y="961650"/>
            <a:ext cx="10074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</a:rPr>
              <a:t>Rotary </a:t>
            </a:r>
            <a:endParaRPr sz="1800">
              <a:solidFill>
                <a:srgbClr val="3F3F3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</a:rPr>
              <a:t>Union</a:t>
            </a:r>
            <a:endParaRPr sz="1800">
              <a:solidFill>
                <a:srgbClr val="3F3F3F"/>
              </a:solidFill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3248600" y="3965725"/>
            <a:ext cx="10074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</a:rPr>
              <a:t>Rotary </a:t>
            </a:r>
            <a:endParaRPr sz="1800">
              <a:solidFill>
                <a:srgbClr val="3F3F3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</a:rPr>
              <a:t>Union</a:t>
            </a:r>
            <a:endParaRPr sz="1800">
              <a:solidFill>
                <a:srgbClr val="3F3F3F"/>
              </a:solidFill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4894313" y="4579325"/>
            <a:ext cx="4149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>
                <a:solidFill>
                  <a:srgbClr val="00509A"/>
                </a:solidFill>
              </a:rPr>
              <a:t> </a:t>
            </a:r>
            <a:r>
              <a:rPr i="1" lang="en-US" sz="1200">
                <a:solidFill>
                  <a:srgbClr val="00509A"/>
                </a:solidFill>
              </a:rPr>
              <a:t>ISAAC</a:t>
            </a:r>
            <a:r>
              <a:rPr i="1" lang="en-US" sz="1200">
                <a:solidFill>
                  <a:srgbClr val="00509A"/>
                </a:solidFill>
              </a:rPr>
              <a:t> w/ single gimbal ring configuration</a:t>
            </a:r>
            <a:endParaRPr i="1" sz="1200">
              <a:solidFill>
                <a:srgbClr val="3F3F3F"/>
              </a:solidFill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194750" y="4579325"/>
            <a:ext cx="4149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>
                <a:solidFill>
                  <a:srgbClr val="00509A"/>
                </a:solidFill>
              </a:rPr>
              <a:t> </a:t>
            </a:r>
            <a:r>
              <a:rPr i="1" lang="en-US" sz="1200">
                <a:solidFill>
                  <a:srgbClr val="00509A"/>
                </a:solidFill>
              </a:rPr>
              <a:t>ISAAC</a:t>
            </a:r>
            <a:r>
              <a:rPr i="1" lang="en-US" sz="1200">
                <a:solidFill>
                  <a:srgbClr val="00509A"/>
                </a:solidFill>
              </a:rPr>
              <a:t> w/ single gimbal ring cross-section</a:t>
            </a:r>
            <a:endParaRPr i="1" sz="1200">
              <a:solidFill>
                <a:srgbClr val="3F3F3F"/>
              </a:solidFill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8400" y="1443750"/>
            <a:ext cx="4583200" cy="2824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 dir="r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idx="4294967295" type="title"/>
          </p:nvPr>
        </p:nvSpPr>
        <p:spPr>
          <a:xfrm>
            <a:off x="-1" y="108000"/>
            <a:ext cx="6835500" cy="8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5000"/>
              <a:buFont typeface="Arial"/>
              <a:buNone/>
            </a:pPr>
            <a:r>
              <a:rPr b="1" lang="en-US" sz="4500"/>
              <a:t> ELECTRICAL DESIGN</a:t>
            </a:r>
            <a:endParaRPr b="1" i="0" sz="45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94" y="1210769"/>
            <a:ext cx="4701038" cy="365062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4791125" y="1155150"/>
            <a:ext cx="4253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54000" lvl="0" marL="34290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400"/>
              <a:buChar char="●"/>
            </a:pPr>
            <a:r>
              <a:rPr lang="en-US">
                <a:solidFill>
                  <a:srgbClr val="00509A"/>
                </a:solidFill>
              </a:rPr>
              <a:t>Raspberry Pi w/ custom PCB</a:t>
            </a:r>
            <a:endParaRPr>
              <a:solidFill>
                <a:srgbClr val="00509A"/>
              </a:solidFill>
            </a:endParaRPr>
          </a:p>
          <a:p>
            <a:pPr indent="-234950" lvl="1" marL="68580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100"/>
              <a:buChar char="○"/>
            </a:pPr>
            <a:r>
              <a:rPr lang="en-US">
                <a:solidFill>
                  <a:srgbClr val="00509A"/>
                </a:solidFill>
              </a:rPr>
              <a:t>IMU (BNO055)</a:t>
            </a:r>
            <a:endParaRPr>
              <a:solidFill>
                <a:srgbClr val="00509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509A"/>
              </a:solidFill>
            </a:endParaRPr>
          </a:p>
          <a:p>
            <a:pPr indent="-254000" lvl="0" marL="34290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400"/>
              <a:buChar char="●"/>
            </a:pPr>
            <a:r>
              <a:rPr lang="en-US">
                <a:solidFill>
                  <a:srgbClr val="00509A"/>
                </a:solidFill>
              </a:rPr>
              <a:t>12V LiPo Battery</a:t>
            </a:r>
            <a:endParaRPr>
              <a:solidFill>
                <a:srgbClr val="00509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509A"/>
                </a:solidFill>
              </a:rPr>
              <a:t>  </a:t>
            </a:r>
            <a:endParaRPr>
              <a:solidFill>
                <a:srgbClr val="00509A"/>
              </a:solidFill>
            </a:endParaRPr>
          </a:p>
          <a:p>
            <a:pPr indent="-254000" lvl="0" marL="34290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400"/>
              <a:buChar char="●"/>
            </a:pPr>
            <a:r>
              <a:rPr lang="en-US">
                <a:solidFill>
                  <a:srgbClr val="00509A"/>
                </a:solidFill>
              </a:rPr>
              <a:t>Sixteen solenoids used for stabilization.</a:t>
            </a:r>
            <a:endParaRPr>
              <a:solidFill>
                <a:srgbClr val="00509A"/>
              </a:solidFill>
            </a:endParaRPr>
          </a:p>
          <a:p>
            <a:pPr indent="-254000" lvl="1" marL="68580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400"/>
              <a:buChar char="○"/>
            </a:pPr>
            <a:r>
              <a:rPr lang="en-US">
                <a:solidFill>
                  <a:srgbClr val="00509A"/>
                </a:solidFill>
              </a:rPr>
              <a:t>Four PCBs controlling roll and pitch.</a:t>
            </a:r>
            <a:endParaRPr>
              <a:solidFill>
                <a:srgbClr val="00509A"/>
              </a:solidFill>
            </a:endParaRPr>
          </a:p>
          <a:p>
            <a:pPr indent="-254000" lvl="1" marL="68580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400"/>
              <a:buChar char="○"/>
            </a:pPr>
            <a:r>
              <a:rPr lang="en-US">
                <a:solidFill>
                  <a:srgbClr val="00509A"/>
                </a:solidFill>
              </a:rPr>
              <a:t>Two PCBs controlling yaw.</a:t>
            </a:r>
            <a:endParaRPr>
              <a:solidFill>
                <a:srgbClr val="00509A"/>
              </a:solidFill>
            </a:endParaRPr>
          </a:p>
        </p:txBody>
      </p:sp>
      <p:sp>
        <p:nvSpPr>
          <p:cNvPr id="115" name="Google Shape;115;p17"/>
          <p:cNvSpPr/>
          <p:nvPr/>
        </p:nvSpPr>
        <p:spPr>
          <a:xfrm>
            <a:off x="7581413" y="176419"/>
            <a:ext cx="1462800" cy="37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4158" y="176425"/>
            <a:ext cx="1540075" cy="57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 rotWithShape="1">
          <a:blip r:embed="rId5">
            <a:alphaModFix/>
          </a:blip>
          <a:srcRect b="20350" l="9261" r="15443" t="0"/>
          <a:stretch/>
        </p:blipFill>
        <p:spPr>
          <a:xfrm>
            <a:off x="5696675" y="3119375"/>
            <a:ext cx="2093563" cy="174202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382688" y="4861400"/>
            <a:ext cx="4149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>
                <a:solidFill>
                  <a:srgbClr val="00509A"/>
                </a:solidFill>
              </a:rPr>
              <a:t> ISAAC Configuration</a:t>
            </a:r>
            <a:endParaRPr i="1" sz="1200">
              <a:solidFill>
                <a:srgbClr val="3F3F3F"/>
              </a:solidFill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4668500" y="4861400"/>
            <a:ext cx="4149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>
                <a:solidFill>
                  <a:srgbClr val="00509A"/>
                </a:solidFill>
              </a:rPr>
              <a:t>Solenoid</a:t>
            </a:r>
            <a:r>
              <a:rPr i="1" lang="en-US" sz="1200">
                <a:solidFill>
                  <a:srgbClr val="00509A"/>
                </a:solidFill>
              </a:rPr>
              <a:t> Custom Control PCB</a:t>
            </a:r>
            <a:endParaRPr i="1" sz="120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8"/>
          <p:cNvPicPr preferRelativeResize="0"/>
          <p:nvPr/>
        </p:nvPicPr>
        <p:blipFill rotWithShape="1">
          <a:blip r:embed="rId3">
            <a:alphaModFix/>
          </a:blip>
          <a:srcRect b="0" l="3950" r="-3949" t="0"/>
          <a:stretch/>
        </p:blipFill>
        <p:spPr>
          <a:xfrm>
            <a:off x="1961200" y="3268813"/>
            <a:ext cx="4631957" cy="1616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/>
          <p:nvPr/>
        </p:nvSpPr>
        <p:spPr>
          <a:xfrm>
            <a:off x="7581413" y="176419"/>
            <a:ext cx="1462800" cy="37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27" name="Google Shape;127;p18"/>
          <p:cNvSpPr txBox="1"/>
          <p:nvPr>
            <p:ph idx="4294967295" type="title"/>
          </p:nvPr>
        </p:nvSpPr>
        <p:spPr>
          <a:xfrm>
            <a:off x="0" y="100825"/>
            <a:ext cx="66438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5000"/>
              <a:buFont typeface="Arial"/>
              <a:buNone/>
            </a:pPr>
            <a:r>
              <a:rPr b="1" lang="en-US" sz="4500"/>
              <a:t> CONTROL THEORY</a:t>
            </a:r>
            <a:endParaRPr b="1" i="0" sz="45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471750" y="1193025"/>
            <a:ext cx="8200500" cy="19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600"/>
              <a:buChar char="●"/>
            </a:pPr>
            <a:r>
              <a:rPr lang="en-US" sz="1600">
                <a:solidFill>
                  <a:srgbClr val="00509A"/>
                </a:solidFill>
              </a:rPr>
              <a:t>If-else statements implemented in first version.</a:t>
            </a:r>
            <a:endParaRPr sz="1600">
              <a:solidFill>
                <a:srgbClr val="00509A"/>
              </a:solidFill>
            </a:endParaRPr>
          </a:p>
          <a:p>
            <a:pPr indent="-3302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600"/>
              <a:buChar char="○"/>
            </a:pPr>
            <a:r>
              <a:rPr lang="en-US" sz="1600">
                <a:solidFill>
                  <a:srgbClr val="00509A"/>
                </a:solidFill>
              </a:rPr>
              <a:t>Stopped working after one dimension.</a:t>
            </a:r>
            <a:endParaRPr sz="1600">
              <a:solidFill>
                <a:srgbClr val="00509A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509A"/>
              </a:solidFill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600"/>
              <a:buChar char="●"/>
            </a:pPr>
            <a:r>
              <a:rPr lang="en-US" sz="1600">
                <a:solidFill>
                  <a:srgbClr val="00509A"/>
                </a:solidFill>
              </a:rPr>
              <a:t>Second version tested with sliding mode controller. </a:t>
            </a:r>
            <a:endParaRPr sz="1600">
              <a:solidFill>
                <a:srgbClr val="00509A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509A"/>
              </a:solidFill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600"/>
              <a:buChar char="●"/>
            </a:pPr>
            <a:r>
              <a:rPr lang="en-US" sz="1600">
                <a:solidFill>
                  <a:srgbClr val="00509A"/>
                </a:solidFill>
              </a:rPr>
              <a:t>Th</a:t>
            </a:r>
            <a:r>
              <a:rPr lang="en-US" sz="1600">
                <a:solidFill>
                  <a:srgbClr val="00509A"/>
                </a:solidFill>
              </a:rPr>
              <a:t>ird version with the tested </a:t>
            </a:r>
            <a:r>
              <a:rPr lang="en-US" sz="1600">
                <a:solidFill>
                  <a:srgbClr val="00509A"/>
                </a:solidFill>
              </a:rPr>
              <a:t>sliding</a:t>
            </a:r>
            <a:r>
              <a:rPr lang="en-US" sz="1600">
                <a:solidFill>
                  <a:srgbClr val="00509A"/>
                </a:solidFill>
              </a:rPr>
              <a:t> mode controller.</a:t>
            </a:r>
            <a:endParaRPr sz="1600">
              <a:solidFill>
                <a:srgbClr val="00509A"/>
              </a:solidFill>
            </a:endParaRPr>
          </a:p>
          <a:p>
            <a:pPr indent="-3302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600"/>
              <a:buChar char="○"/>
            </a:pPr>
            <a:r>
              <a:rPr lang="en-US" sz="1600">
                <a:solidFill>
                  <a:srgbClr val="00509A"/>
                </a:solidFill>
              </a:rPr>
              <a:t>More complicated with more dimensions.</a:t>
            </a:r>
            <a:endParaRPr sz="1600">
              <a:solidFill>
                <a:srgbClr val="00509A"/>
              </a:solidFill>
            </a:endParaRPr>
          </a:p>
          <a:p>
            <a:pPr indent="-3302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600"/>
              <a:buChar char="○"/>
            </a:pPr>
            <a:r>
              <a:rPr lang="en-US" sz="1600">
                <a:solidFill>
                  <a:srgbClr val="00509A"/>
                </a:solidFill>
              </a:rPr>
              <a:t>Moved to quaternion control due to</a:t>
            </a:r>
            <a:r>
              <a:rPr lang="en-US" sz="1600">
                <a:solidFill>
                  <a:srgbClr val="00509A"/>
                </a:solidFill>
              </a:rPr>
              <a:t> complexity.</a:t>
            </a:r>
            <a:endParaRPr sz="1600">
              <a:solidFill>
                <a:srgbClr val="00509A"/>
              </a:solidFill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5008250" y="3537150"/>
            <a:ext cx="21204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685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>
                <a:solidFill>
                  <a:srgbClr val="00509A"/>
                </a:solidFill>
              </a:rPr>
              <a:t>Equations using quaternion matrix, inertia, angular velocity, and torque to stabilize craft.</a:t>
            </a:r>
            <a:endParaRPr i="1" sz="1200">
              <a:solidFill>
                <a:srgbClr val="00509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3F3F3F"/>
              </a:solidFill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4158" y="176425"/>
            <a:ext cx="1540075" cy="57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/>
          <p:nvPr/>
        </p:nvSpPr>
        <p:spPr>
          <a:xfrm>
            <a:off x="7581413" y="176419"/>
            <a:ext cx="1462800" cy="37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37" name="Google Shape;137;p19"/>
          <p:cNvSpPr txBox="1"/>
          <p:nvPr>
            <p:ph idx="4294967295" type="title"/>
          </p:nvPr>
        </p:nvSpPr>
        <p:spPr>
          <a:xfrm>
            <a:off x="0" y="92850"/>
            <a:ext cx="70362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5000"/>
              <a:buFont typeface="Arial"/>
              <a:buNone/>
            </a:pPr>
            <a:r>
              <a:rPr b="1" lang="en-US" sz="4500"/>
              <a:t> SIMPLE CONTROLLER</a:t>
            </a:r>
            <a:endParaRPr b="1" i="0" sz="45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158" y="176425"/>
            <a:ext cx="1540075" cy="579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/>
        </p:nvSpPr>
        <p:spPr>
          <a:xfrm>
            <a:off x="4769825" y="4163875"/>
            <a:ext cx="4149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>
                <a:solidFill>
                  <a:srgbClr val="00509A"/>
                </a:solidFill>
              </a:rPr>
              <a:t>Example of graphs on easycontrols website showing position (top) and angle error (bottom).</a:t>
            </a:r>
            <a:endParaRPr i="1" sz="1200">
              <a:solidFill>
                <a:srgbClr val="3F3F3F"/>
              </a:solidFill>
            </a:endParaRPr>
          </a:p>
        </p:txBody>
      </p:sp>
      <p:pic>
        <p:nvPicPr>
          <p:cNvPr id="140" name="Google Shape;140;p19"/>
          <p:cNvPicPr preferRelativeResize="0"/>
          <p:nvPr/>
        </p:nvPicPr>
        <p:blipFill rotWithShape="1">
          <a:blip r:embed="rId4">
            <a:alphaModFix/>
          </a:blip>
          <a:srcRect b="387" l="1934" r="12073" t="377"/>
          <a:stretch/>
        </p:blipFill>
        <p:spPr>
          <a:xfrm>
            <a:off x="204384" y="1244325"/>
            <a:ext cx="4268366" cy="277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9"/>
          <p:cNvPicPr preferRelativeResize="0"/>
          <p:nvPr/>
        </p:nvPicPr>
        <p:blipFill rotWithShape="1">
          <a:blip r:embed="rId5">
            <a:alphaModFix/>
          </a:blip>
          <a:srcRect b="48493" l="693" r="49737" t="4490"/>
          <a:stretch/>
        </p:blipFill>
        <p:spPr>
          <a:xfrm>
            <a:off x="4769825" y="1024525"/>
            <a:ext cx="4079027" cy="1547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9"/>
          <p:cNvPicPr preferRelativeResize="0"/>
          <p:nvPr/>
        </p:nvPicPr>
        <p:blipFill rotWithShape="1">
          <a:blip r:embed="rId5">
            <a:alphaModFix/>
          </a:blip>
          <a:srcRect b="0" l="50047" r="0" t="50512"/>
          <a:stretch/>
        </p:blipFill>
        <p:spPr>
          <a:xfrm>
            <a:off x="4856701" y="2669701"/>
            <a:ext cx="3905275" cy="154722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9"/>
          <p:cNvSpPr/>
          <p:nvPr/>
        </p:nvSpPr>
        <p:spPr>
          <a:xfrm>
            <a:off x="6916625" y="2835525"/>
            <a:ext cx="1399500" cy="1179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9"/>
          <p:cNvSpPr txBox="1"/>
          <p:nvPr/>
        </p:nvSpPr>
        <p:spPr>
          <a:xfrm>
            <a:off x="7342400" y="3518225"/>
            <a:ext cx="908400" cy="3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3F3F3F"/>
                </a:solidFill>
              </a:rPr>
              <a:t>Disturbance</a:t>
            </a:r>
            <a:endParaRPr sz="1000">
              <a:solidFill>
                <a:srgbClr val="3F3F3F"/>
              </a:solidFill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263613" y="4163875"/>
            <a:ext cx="41499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>
                <a:solidFill>
                  <a:srgbClr val="00509A"/>
                </a:solidFill>
              </a:rPr>
              <a:t> Simple </a:t>
            </a:r>
            <a:r>
              <a:rPr i="1" lang="en-US" sz="1200">
                <a:solidFill>
                  <a:srgbClr val="00509A"/>
                </a:solidFill>
              </a:rPr>
              <a:t>sliding mode controller - </a:t>
            </a:r>
            <a:r>
              <a:rPr i="1" lang="en-US" sz="1200">
                <a:solidFill>
                  <a:srgbClr val="00509A"/>
                </a:solidFill>
              </a:rPr>
              <a:t>60 degree target angle</a:t>
            </a:r>
            <a:endParaRPr i="1" sz="1200">
              <a:solidFill>
                <a:srgbClr val="3F3F3F"/>
              </a:solidFill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/>
          <p:nvPr/>
        </p:nvSpPr>
        <p:spPr>
          <a:xfrm>
            <a:off x="7581413" y="176419"/>
            <a:ext cx="1462800" cy="37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52" name="Google Shape;152;p20"/>
          <p:cNvSpPr txBox="1"/>
          <p:nvPr>
            <p:ph idx="4294967295" type="title"/>
          </p:nvPr>
        </p:nvSpPr>
        <p:spPr>
          <a:xfrm>
            <a:off x="-1" y="98919"/>
            <a:ext cx="3376200" cy="88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5000"/>
              <a:buFont typeface="Arial"/>
              <a:buNone/>
            </a:pPr>
            <a:r>
              <a:rPr b="1" lang="en-US" sz="4500"/>
              <a:t> WEBSITE</a:t>
            </a:r>
            <a:endParaRPr b="1" i="0" sz="45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0"/>
          <p:cNvSpPr/>
          <p:nvPr/>
        </p:nvSpPr>
        <p:spPr>
          <a:xfrm>
            <a:off x="121150" y="1763500"/>
            <a:ext cx="4166100" cy="23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540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400"/>
              <a:buChar char="●"/>
            </a:pPr>
            <a:r>
              <a:rPr lang="en-US">
                <a:solidFill>
                  <a:srgbClr val="00509A"/>
                </a:solidFill>
              </a:rPr>
              <a:t>Easycontrols</a:t>
            </a:r>
            <a:r>
              <a:rPr lang="en-US">
                <a:solidFill>
                  <a:srgbClr val="00509A"/>
                </a:solidFill>
              </a:rPr>
              <a:t> allows remote uploading/editing of control algorithms.</a:t>
            </a:r>
            <a:endParaRPr>
              <a:solidFill>
                <a:srgbClr val="00509A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509A"/>
              </a:solidFill>
            </a:endParaRPr>
          </a:p>
          <a:p>
            <a:pPr indent="-2540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400"/>
              <a:buChar char="●"/>
            </a:pPr>
            <a:r>
              <a:rPr lang="en-US">
                <a:solidFill>
                  <a:srgbClr val="00509A"/>
                </a:solidFill>
              </a:rPr>
              <a:t>Users will be able to watch the craft stabilize.</a:t>
            </a:r>
            <a:endParaRPr>
              <a:solidFill>
                <a:srgbClr val="00509A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509A"/>
              </a:solidFill>
            </a:endParaRPr>
          </a:p>
          <a:p>
            <a:pPr indent="-2540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400"/>
              <a:buChar char="●"/>
            </a:pPr>
            <a:r>
              <a:rPr lang="en-US">
                <a:solidFill>
                  <a:srgbClr val="00509A"/>
                </a:solidFill>
              </a:rPr>
              <a:t>Access to position and velocity graphs.</a:t>
            </a:r>
            <a:endParaRPr>
              <a:solidFill>
                <a:srgbClr val="00509A"/>
              </a:solidFill>
            </a:endParaRPr>
          </a:p>
          <a:p>
            <a:pPr indent="-254000" lvl="1" marL="6858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400"/>
              <a:buChar char="○"/>
            </a:pPr>
            <a:r>
              <a:rPr lang="en-US">
                <a:solidFill>
                  <a:srgbClr val="00509A"/>
                </a:solidFill>
              </a:rPr>
              <a:t>Will be updated in real-time.</a:t>
            </a:r>
            <a:endParaRPr>
              <a:solidFill>
                <a:srgbClr val="00509A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509A"/>
              </a:solidFill>
            </a:endParaRPr>
          </a:p>
          <a:p>
            <a:pPr indent="-2540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509A"/>
              </a:buClr>
              <a:buSzPts val="1400"/>
              <a:buChar char="●"/>
            </a:pPr>
            <a:r>
              <a:rPr lang="en-US">
                <a:solidFill>
                  <a:srgbClr val="00509A"/>
                </a:solidFill>
              </a:rPr>
              <a:t>Examples of different types of controllers for beginners.</a:t>
            </a:r>
            <a:endParaRPr>
              <a:solidFill>
                <a:srgbClr val="00509A"/>
              </a:solidFill>
            </a:endParaRPr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4158" y="176425"/>
            <a:ext cx="1540075" cy="57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7250" y="1318026"/>
            <a:ext cx="4756974" cy="322465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 txBox="1"/>
          <p:nvPr/>
        </p:nvSpPr>
        <p:spPr>
          <a:xfrm>
            <a:off x="4347025" y="4542675"/>
            <a:ext cx="46374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>
                <a:solidFill>
                  <a:srgbClr val="00509A"/>
                </a:solidFill>
              </a:rPr>
              <a:t>Website layout example with graph of randomly generated data.</a:t>
            </a:r>
            <a:endParaRPr i="1" sz="1200">
              <a:solidFill>
                <a:srgbClr val="3F3F3F"/>
              </a:solidFill>
            </a:endParaRPr>
          </a:p>
        </p:txBody>
      </p:sp>
    </p:spTree>
  </p:cSld>
  <p:clrMapOvr>
    <a:masterClrMapping/>
  </p:clrMapOvr>
  <p:transition spd="med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/>
          <p:nvPr/>
        </p:nvSpPr>
        <p:spPr>
          <a:xfrm>
            <a:off x="7581413" y="176419"/>
            <a:ext cx="1462800" cy="37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150" y="775625"/>
            <a:ext cx="7712548" cy="4257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81420" y="149750"/>
            <a:ext cx="1540075" cy="579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1"/>
          <p:cNvSpPr txBox="1"/>
          <p:nvPr>
            <p:ph idx="4294967295" type="title"/>
          </p:nvPr>
        </p:nvSpPr>
        <p:spPr>
          <a:xfrm>
            <a:off x="0" y="98925"/>
            <a:ext cx="50334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5000"/>
              <a:buFont typeface="Arial"/>
              <a:buNone/>
            </a:pPr>
            <a:r>
              <a:rPr b="1" lang="en-US" sz="3500"/>
              <a:t>WEBSITE Cont.</a:t>
            </a:r>
            <a:endParaRPr b="1" i="0" sz="35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1"/>
          <p:cNvSpPr txBox="1"/>
          <p:nvPr/>
        </p:nvSpPr>
        <p:spPr>
          <a:xfrm>
            <a:off x="5554825" y="1666900"/>
            <a:ext cx="2463600" cy="6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3F3F3F"/>
                </a:solidFill>
              </a:rPr>
              <a:t>Edit code directly on website.</a:t>
            </a:r>
            <a:endParaRPr sz="2100">
              <a:solidFill>
                <a:srgbClr val="3F3F3F"/>
              </a:solidFill>
            </a:endParaRPr>
          </a:p>
        </p:txBody>
      </p:sp>
      <p:cxnSp>
        <p:nvCxnSpPr>
          <p:cNvPr id="167" name="Google Shape;167;p21"/>
          <p:cNvCxnSpPr>
            <a:stCxn id="166" idx="1"/>
          </p:cNvCxnSpPr>
          <p:nvPr/>
        </p:nvCxnSpPr>
        <p:spPr>
          <a:xfrm rot="10800000">
            <a:off x="4290925" y="1996450"/>
            <a:ext cx="1263900" cy="48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21"/>
          <p:cNvCxnSpPr>
            <a:stCxn id="169" idx="1"/>
          </p:cNvCxnSpPr>
          <p:nvPr/>
        </p:nvCxnSpPr>
        <p:spPr>
          <a:xfrm flipH="1">
            <a:off x="4267975" y="4376125"/>
            <a:ext cx="1073700" cy="291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Google Shape;169;p21"/>
          <p:cNvSpPr txBox="1"/>
          <p:nvPr/>
        </p:nvSpPr>
        <p:spPr>
          <a:xfrm>
            <a:off x="5341675" y="4041775"/>
            <a:ext cx="2889900" cy="6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3F3F3F"/>
                </a:solidFill>
              </a:rPr>
              <a:t>Prints results of</a:t>
            </a:r>
            <a:r>
              <a:rPr lang="en-US" sz="2000">
                <a:solidFill>
                  <a:srgbClr val="3F3F3F"/>
                </a:solidFill>
              </a:rPr>
              <a:t> code while running.</a:t>
            </a:r>
            <a:endParaRPr sz="200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066C7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